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86" r:id="rId4"/>
    <p:sldId id="273" r:id="rId5"/>
    <p:sldId id="287" r:id="rId6"/>
    <p:sldId id="288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 showGuides="1">
      <p:cViewPr varScale="1">
        <p:scale>
          <a:sx n="84" d="100"/>
          <a:sy n="84" d="100"/>
        </p:scale>
        <p:origin x="996" y="108"/>
      </p:cViewPr>
      <p:guideLst>
        <p:guide orient="horz" pos="395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644E3-328E-4313-9B1B-99C67ACFDC7A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ACB61-7783-4045-8B20-1819A11FB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9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7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9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4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89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70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2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18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12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630F-F787-4F64-A8E3-12C69B2440F2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8A27-6E1D-4940-B55C-78E7B8655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21397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6465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175">
              <a:lnSpc>
                <a:spcPct val="120000"/>
              </a:lnSpc>
            </a:pPr>
            <a:r>
              <a:rPr lang="ru-RU" sz="4000" spc="-5" dirty="0" err="1">
                <a:latin typeface="Arial"/>
                <a:cs typeface="Arial"/>
              </a:rPr>
              <a:t>Будуємо</a:t>
            </a:r>
            <a:r>
              <a:rPr lang="ru-RU" sz="4000" spc="-5" dirty="0">
                <a:latin typeface="Arial"/>
                <a:cs typeface="Arial"/>
              </a:rPr>
              <a:t> </a:t>
            </a:r>
            <a:r>
              <a:rPr lang="ru-RU" sz="4000" spc="-5" dirty="0" err="1">
                <a:latin typeface="Arial"/>
                <a:cs typeface="Arial"/>
              </a:rPr>
              <a:t>відрізки</a:t>
            </a:r>
            <a:endParaRPr lang="ru-RU" sz="4000" spc="-5" dirty="0"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139701"/>
            <a:ext cx="9144000" cy="617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740" y="2571750"/>
            <a:ext cx="2356520" cy="2356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flipV="1">
            <a:off x="0" y="2237999"/>
            <a:ext cx="9144000" cy="4571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0"/>
            <a:ext cx="1030931" cy="1104900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627534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855280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t="45692"/>
          <a:stretch>
            <a:fillRect/>
          </a:stretch>
        </p:blipFill>
        <p:spPr bwMode="auto">
          <a:xfrm>
            <a:off x="374848" y="2184332"/>
            <a:ext cx="8229600" cy="52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/>
          <a:srcRect t="28868"/>
          <a:stretch>
            <a:fillRect/>
          </a:stretch>
        </p:blipFill>
        <p:spPr bwMode="auto">
          <a:xfrm>
            <a:off x="72008" y="2630424"/>
            <a:ext cx="8892480" cy="229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-3677" y="-18856"/>
            <a:ext cx="847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Знайди відрізок. Виміряй його довжину.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58681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Розглянь, як позначені відрізки.</a:t>
            </a: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Визнач їх довжини.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2288848"/>
            <a:ext cx="3433565" cy="365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/>
          <a:srcRect l="14259" t="48938" r="13909" b="30173"/>
          <a:stretch>
            <a:fillRect/>
          </a:stretch>
        </p:blipFill>
        <p:spPr bwMode="auto">
          <a:xfrm>
            <a:off x="5436096" y="2504872"/>
            <a:ext cx="60722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525999" y="2525218"/>
            <a:ext cx="2916000" cy="0"/>
          </a:xfrm>
          <a:prstGeom prst="line">
            <a:avLst/>
          </a:prstGeom>
          <a:ln w="31750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04248" y="20536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02782" y="24277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2782" y="29317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2782" y="34166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979712" y="1251788"/>
            <a:ext cx="5385185" cy="734934"/>
          </a:xfrm>
          <a:prstGeom prst="roundRect">
            <a:avLst/>
          </a:prstGeom>
          <a:ln w="19050">
            <a:solidFill>
              <a:srgbClr val="DDF5FE"/>
            </a:solidFill>
          </a:ln>
          <a:effectLst>
            <a:outerShdw blurRad="177800" dist="101600" dir="2700000" algn="tl" rotWithShape="0">
              <a:srgbClr val="D1E2F2"/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dirty="0">
                <a:latin typeface="Arial" pitchFamily="34" charset="0"/>
                <a:cs typeface="Arial" pitchFamily="34" charset="0"/>
              </a:rPr>
              <a:t>Відрізки позначають латинськими буквами.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 animBg="1"/>
      <p:bldP spid="19" grpId="1" animBg="1"/>
      <p:bldP spid="20" grpId="0"/>
      <p:bldP spid="20" grpId="1"/>
      <p:bldP spid="23" grpId="0"/>
      <p:bldP spid="24" grpId="0"/>
      <p:bldP spid="25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 t="30583"/>
          <a:stretch>
            <a:fillRect/>
          </a:stretch>
        </p:blipFill>
        <p:spPr bwMode="auto">
          <a:xfrm>
            <a:off x="251520" y="1263180"/>
            <a:ext cx="8208912" cy="116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443" y="-23951"/>
            <a:ext cx="847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sz="2200" dirty="0" err="1">
                <a:latin typeface="Arial" pitchFamily="34" charset="0"/>
                <a:cs typeface="Arial" pitchFamily="34" charset="0"/>
              </a:rPr>
              <a:t>Виміряй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довжини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відрізків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лінійки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43" y="-17019"/>
            <a:ext cx="68718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Розглянь, як слід будувати відрізок. Здогадайся, якої довжини відрізок буде побудований.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 rot="439442">
            <a:off x="3183421" y="3665070"/>
            <a:ext cx="5049400" cy="50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6" descr="D:\Документы Тани\Матеріали для нових презентацій\Зображення\Робочий кабінет\Edi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259442">
            <a:off x="3266765" y="2470855"/>
            <a:ext cx="917460" cy="917460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3315850" y="3351084"/>
            <a:ext cx="1606138" cy="210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>
            <a:off x="648000" y="1768902"/>
            <a:ext cx="5868216" cy="58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220330" y="13795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08362" y="19236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 rot="386871">
            <a:off x="2447278" y="1934131"/>
            <a:ext cx="5940000" cy="59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 rot="423429">
            <a:off x="3596594" y="13795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9669" y="19236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 rot="21290535">
            <a:off x="5380439" y="1613410"/>
            <a:ext cx="5940000" cy="59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 rot="21190643">
            <a:off x="6732240" y="136152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09082" y="192367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47147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L 0.17569 0.0521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85" y="2593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8" grpId="1"/>
      <p:bldP spid="19" grpId="0"/>
      <p:bldP spid="19" grpId="1"/>
      <p:bldP spid="24" grpId="0"/>
      <p:bldP spid="24" grpId="1"/>
      <p:bldP spid="25" grpId="0"/>
      <p:bldP spid="25" grpId="1"/>
      <p:bldP spid="29" grpId="0"/>
      <p:bldP spid="29" grpId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t="36482"/>
          <a:stretch>
            <a:fillRect/>
          </a:stretch>
        </p:blipFill>
        <p:spPr bwMode="auto">
          <a:xfrm>
            <a:off x="323528" y="1980518"/>
            <a:ext cx="8229600" cy="111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 t="39663"/>
          <a:stretch>
            <a:fillRect/>
          </a:stretch>
        </p:blipFill>
        <p:spPr bwMode="auto">
          <a:xfrm>
            <a:off x="38939" y="2000751"/>
            <a:ext cx="8748000" cy="107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21571" y="2023286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2035577"/>
            <a:ext cx="261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023286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latin typeface="Arial" pitchFamily="34" charset="0"/>
                <a:cs typeface="Arial" pitchFamily="34" charset="0"/>
              </a:rPr>
              <a:t>7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7818" y="259479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1072" y="259479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259479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7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/>
          <a:srcRect l="14259" t="48938" r="13909" b="30173"/>
          <a:stretch>
            <a:fillRect/>
          </a:stretch>
        </p:blipFill>
        <p:spPr bwMode="auto">
          <a:xfrm>
            <a:off x="684000" y="2637709"/>
            <a:ext cx="5940000" cy="64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print"/>
          <a:srcRect l="14259" t="48938" r="13909" b="30173"/>
          <a:stretch>
            <a:fillRect/>
          </a:stretch>
        </p:blipFill>
        <p:spPr bwMode="auto">
          <a:xfrm>
            <a:off x="2571736" y="2648888"/>
            <a:ext cx="588869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/>
          <a:srcRect l="14259" t="48938" r="13909" b="30173"/>
          <a:stretch>
            <a:fillRect/>
          </a:stretch>
        </p:blipFill>
        <p:spPr bwMode="auto">
          <a:xfrm>
            <a:off x="501197" y="2567124"/>
            <a:ext cx="642942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1429891" y="195783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6" cstate="print"/>
          <a:srcRect l="14259" t="48938" r="13909" b="30173"/>
          <a:stretch>
            <a:fillRect/>
          </a:stretch>
        </p:blipFill>
        <p:spPr bwMode="auto">
          <a:xfrm>
            <a:off x="2560095" y="2567124"/>
            <a:ext cx="622684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965617" y="195525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2740" y="227909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84319" y="227909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17048" y="228650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6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-20540"/>
            <a:ext cx="77594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Виміряй і запиши довжини відрізків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і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ВС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Обчисли довжину відрізка АС, скориставшись підказкою.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-1608"/>
            <a:ext cx="8748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200" dirty="0">
                <a:latin typeface="Arial" pitchFamily="34" charset="0"/>
                <a:cs typeface="Arial" pitchFamily="34" charset="0"/>
              </a:rPr>
              <a:t>Виміряй і запиши довжини відрізків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СК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і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КО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uk-UA" sz="2200" dirty="0">
                <a:latin typeface="Arial" pitchFamily="34" charset="0"/>
                <a:cs typeface="Arial" pitchFamily="34" charset="0"/>
              </a:rPr>
              <a:t>Обчисли довжину відрізка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СО.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38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 cstate="print"/>
          <a:srcRect l="409" t="50171"/>
          <a:stretch>
            <a:fillRect/>
          </a:stretch>
        </p:blipFill>
        <p:spPr bwMode="auto">
          <a:xfrm>
            <a:off x="179512" y="2011076"/>
            <a:ext cx="7992888" cy="125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>
            <a:off x="432000" y="2499742"/>
            <a:ext cx="5760000" cy="60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847974" y="202762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2027624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>
            <a:off x="1674000" y="3240000"/>
            <a:ext cx="5760000" cy="60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2504717" y="2800023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01837" y="2220508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39840" y="222033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01837" y="272091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4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9840" y="272091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>
            <a:off x="2988000" y="2499742"/>
            <a:ext cx="5868000" cy="62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0" y="1970"/>
            <a:ext cx="76100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Марина накреслила відрізок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АВ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Сергій — відрізок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КР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Оля — відрізок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СМ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 Виміряй і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запиши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довжини відрізків. </a:t>
            </a: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Чий відрізок довший? Чий коротший? Склади нерівності. </a:t>
            </a: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Поцікався, які нерівності склали твої однокласники. 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-2" y="-16567"/>
            <a:ext cx="8475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uk-UA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uk-UA" sz="2200" dirty="0">
                <a:latin typeface="Arial" pitchFamily="34" charset="0"/>
                <a:cs typeface="Arial" pitchFamily="34" charset="0"/>
              </a:rPr>
              <a:t>Порівняй числа й величини.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/>
          <a:srcRect t="27633"/>
          <a:stretch>
            <a:fillRect/>
          </a:stretch>
        </p:blipFill>
        <p:spPr bwMode="auto">
          <a:xfrm>
            <a:off x="214282" y="2599743"/>
            <a:ext cx="8568952" cy="112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2241136" y="2517323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&lt;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19106" y="2885057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&lt;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14546" y="325372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&lt;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76626" y="2528305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&gt;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2885495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&gt;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2066" y="3242685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=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720953" y="2524224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&lt;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45301" y="2885495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&lt;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75138" y="325372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&gt;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98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8" grpId="0"/>
      <p:bldP spid="39" grpId="0"/>
      <p:bldP spid="36" grpId="0"/>
      <p:bldP spid="37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2"/>
          <a:srcRect r="388" b="10649"/>
          <a:stretch/>
        </p:blipFill>
        <p:spPr>
          <a:xfrm flipV="1">
            <a:off x="0" y="-20540"/>
            <a:ext cx="9144000" cy="20422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61549" y="-45720"/>
            <a:ext cx="1030931" cy="889277"/>
          </a:xfrm>
          <a:prstGeom prst="rect">
            <a:avLst/>
          </a:prstGeom>
          <a:solidFill>
            <a:srgbClr val="FFFFA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12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62554" y="411510"/>
            <a:ext cx="835099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/>
          <a:srcRect t="41808"/>
          <a:stretch>
            <a:fillRect/>
          </a:stretch>
        </p:blipFill>
        <p:spPr bwMode="auto">
          <a:xfrm>
            <a:off x="611560" y="1635646"/>
            <a:ext cx="8229600" cy="111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/>
          <a:srcRect l="14259" t="48938" r="13909" b="30173"/>
          <a:stretch>
            <a:fillRect/>
          </a:stretch>
        </p:blipFill>
        <p:spPr bwMode="auto">
          <a:xfrm>
            <a:off x="1238968" y="2223152"/>
            <a:ext cx="5832000" cy="6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676739" y="1667584"/>
            <a:ext cx="411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1956" y="2350026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98018" y="1844880"/>
            <a:ext cx="322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95472" y="2315656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52728" y="2315656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3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88832" y="2315656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2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-14271"/>
            <a:ext cx="7861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Виміряй і запиши довжини відрізків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КР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і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 КМ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Обчисли довжину відрізка 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РМ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скориставшись підказкою.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70" y="-20538"/>
            <a:ext cx="6720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dirty="0">
                <a:latin typeface="Arial" pitchFamily="34" charset="0"/>
                <a:cs typeface="Arial" pitchFamily="34" charset="0"/>
              </a:rPr>
              <a:t>Виконай арифметичні дії.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6" cstate="print"/>
          <a:srcRect l="5231" t="23773"/>
          <a:stretch/>
        </p:blipFill>
        <p:spPr bwMode="auto">
          <a:xfrm>
            <a:off x="453830" y="2139702"/>
            <a:ext cx="8222626" cy="159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2076230" y="213970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8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76296" y="252541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8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05618" y="2925520"/>
            <a:ext cx="351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04858" y="3311228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8328" y="2139702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43834" y="252541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5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43834" y="2925520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48394" y="3311228"/>
            <a:ext cx="281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6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16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8" grpId="0"/>
      <p:bldP spid="39" grpId="0"/>
      <p:bldP spid="34" grpId="0"/>
      <p:bldP spid="35" grpId="0"/>
      <p:bldP spid="36" grpId="0"/>
      <p:bldP spid="37" grpId="0"/>
      <p:bldP spid="41" grpId="0"/>
      <p:bldP spid="42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193</Words>
  <Application>Microsoft Office PowerPoint</Application>
  <PresentationFormat>Экран (16:9)</PresentationFormat>
  <Paragraphs>78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Masha</dc:creator>
  <cp:lastModifiedBy>Redaktor</cp:lastModifiedBy>
  <cp:revision>109</cp:revision>
  <dcterms:created xsi:type="dcterms:W3CDTF">2017-08-14T11:51:21Z</dcterms:created>
  <dcterms:modified xsi:type="dcterms:W3CDTF">2023-02-23T11:02:27Z</dcterms:modified>
</cp:coreProperties>
</file>