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86" r:id="rId4"/>
    <p:sldId id="273" r:id="rId5"/>
    <p:sldId id="287" r:id="rId6"/>
    <p:sldId id="288" r:id="rId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" userDrawn="1">
          <p15:clr>
            <a:srgbClr val="A4A3A4"/>
          </p15:clr>
        </p15:guide>
        <p15:guide id="2" pos="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9" autoAdjust="0"/>
  </p:normalViewPr>
  <p:slideViewPr>
    <p:cSldViewPr showGuides="1">
      <p:cViewPr varScale="1">
        <p:scale>
          <a:sx n="84" d="100"/>
          <a:sy n="84" d="100"/>
        </p:scale>
        <p:origin x="996" y="108"/>
      </p:cViewPr>
      <p:guideLst>
        <p:guide orient="horz" pos="395"/>
        <p:guide pos="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5644E3-328E-4313-9B1B-99C67ACFDC7A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BACB61-7783-4045-8B20-1819A11FB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921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719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630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794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08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04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89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38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70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22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183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125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C630F-F787-4F64-A8E3-12C69B2440F2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A8A27-6E1D-4940-B55C-78E7B865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87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6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21397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564654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175">
              <a:lnSpc>
                <a:spcPct val="120000"/>
              </a:lnSpc>
            </a:pPr>
            <a:r>
              <a:rPr lang="ru-RU" sz="4000" spc="-5" dirty="0" err="1">
                <a:latin typeface="Arial"/>
                <a:cs typeface="Arial"/>
              </a:rPr>
              <a:t>Будуємо</a:t>
            </a:r>
            <a:r>
              <a:rPr lang="ru-RU" sz="4000" spc="-5" dirty="0">
                <a:latin typeface="Arial"/>
                <a:cs typeface="Arial"/>
              </a:rPr>
              <a:t> </a:t>
            </a:r>
            <a:r>
              <a:rPr lang="ru-RU" sz="4000" spc="-5" dirty="0" err="1">
                <a:latin typeface="Arial"/>
                <a:cs typeface="Arial"/>
              </a:rPr>
              <a:t>відрізки</a:t>
            </a:r>
            <a:endParaRPr lang="ru-RU" sz="4000" spc="-5" dirty="0">
              <a:latin typeface="Arial"/>
              <a:cs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139701"/>
            <a:ext cx="9144000" cy="617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740" y="2571750"/>
            <a:ext cx="2356520" cy="2356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 flipV="1">
            <a:off x="0" y="2237999"/>
            <a:ext cx="9144000" cy="4571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3"/>
          <a:srcRect r="388" b="10649"/>
          <a:stretch/>
        </p:blipFill>
        <p:spPr>
          <a:xfrm flipV="1">
            <a:off x="0" y="-20540"/>
            <a:ext cx="9144000" cy="20422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49" y="0"/>
            <a:ext cx="1030931" cy="1104900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62554" y="627534"/>
            <a:ext cx="8350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855280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/>
          <p:cNvPicPr>
            <a:picLocks noChangeAspect="1"/>
          </p:cNvPicPr>
          <p:nvPr/>
        </p:nvPicPr>
        <p:blipFill rotWithShape="1">
          <a:blip r:embed="rId2"/>
          <a:srcRect r="388" b="10649"/>
          <a:stretch/>
        </p:blipFill>
        <p:spPr>
          <a:xfrm flipV="1">
            <a:off x="0" y="-20540"/>
            <a:ext cx="9144000" cy="20422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49" y="-45720"/>
            <a:ext cx="1030931" cy="889277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2554" y="411510"/>
            <a:ext cx="8350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 t="45692"/>
          <a:stretch>
            <a:fillRect/>
          </a:stretch>
        </p:blipFill>
        <p:spPr bwMode="auto">
          <a:xfrm>
            <a:off x="374848" y="2184332"/>
            <a:ext cx="8229600" cy="52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 cstate="print"/>
          <a:srcRect t="28868"/>
          <a:stretch>
            <a:fillRect/>
          </a:stretch>
        </p:blipFill>
        <p:spPr bwMode="auto">
          <a:xfrm>
            <a:off x="72008" y="2630424"/>
            <a:ext cx="8892480" cy="229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-3677" y="-18856"/>
            <a:ext cx="8475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2200" dirty="0"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latin typeface="Arial" pitchFamily="34" charset="0"/>
                <a:cs typeface="Arial" pitchFamily="34" charset="0"/>
              </a:rPr>
              <a:t>Знайди відрізок. Виміряй його довжину. 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0"/>
            <a:ext cx="58681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2200" dirty="0"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latin typeface="Arial" pitchFamily="34" charset="0"/>
                <a:cs typeface="Arial" pitchFamily="34" charset="0"/>
              </a:rPr>
              <a:t>Розглянь, як позначені відрізки.</a:t>
            </a:r>
          </a:p>
          <a:p>
            <a:r>
              <a:rPr lang="uk-UA" sz="2200" dirty="0">
                <a:latin typeface="Arial" pitchFamily="34" charset="0"/>
                <a:cs typeface="Arial" pitchFamily="34" charset="0"/>
              </a:rPr>
              <a:t>Визнач їх довжини.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364088" y="2288848"/>
            <a:ext cx="3433565" cy="3651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6" cstate="print"/>
          <a:srcRect l="14259" t="48938" r="13909" b="30173"/>
          <a:stretch>
            <a:fillRect/>
          </a:stretch>
        </p:blipFill>
        <p:spPr bwMode="auto">
          <a:xfrm>
            <a:off x="5436096" y="2504872"/>
            <a:ext cx="607223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5525999" y="2525218"/>
            <a:ext cx="2916000" cy="0"/>
          </a:xfrm>
          <a:prstGeom prst="line">
            <a:avLst/>
          </a:prstGeom>
          <a:ln w="31750">
            <a:solidFill>
              <a:srgbClr val="C0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804248" y="205366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02782" y="242773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2782" y="293179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2782" y="341668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979712" y="1251788"/>
            <a:ext cx="5385185" cy="734934"/>
          </a:xfrm>
          <a:prstGeom prst="roundRect">
            <a:avLst/>
          </a:prstGeom>
          <a:ln w="19050">
            <a:solidFill>
              <a:srgbClr val="DDF5FE"/>
            </a:solidFill>
          </a:ln>
          <a:effectLst>
            <a:outerShdw blurRad="177800" dist="101600" dir="2700000" algn="tl" rotWithShape="0">
              <a:srgbClr val="D1E2F2"/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2000" dirty="0">
                <a:latin typeface="Arial" pitchFamily="34" charset="0"/>
                <a:cs typeface="Arial" pitchFamily="34" charset="0"/>
              </a:rPr>
              <a:t>Відрізки позначають латинськими буквами.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876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9" grpId="0" animBg="1"/>
      <p:bldP spid="19" grpId="1" animBg="1"/>
      <p:bldP spid="20" grpId="0"/>
      <p:bldP spid="20" grpId="1"/>
      <p:bldP spid="23" grpId="0"/>
      <p:bldP spid="24" grpId="0"/>
      <p:bldP spid="25" grpId="0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Рисунок 30"/>
          <p:cNvPicPr>
            <a:picLocks noChangeAspect="1"/>
          </p:cNvPicPr>
          <p:nvPr/>
        </p:nvPicPr>
        <p:blipFill rotWithShape="1">
          <a:blip r:embed="rId2"/>
          <a:srcRect r="388" b="10649"/>
          <a:stretch/>
        </p:blipFill>
        <p:spPr>
          <a:xfrm flipV="1">
            <a:off x="0" y="-20540"/>
            <a:ext cx="9144000" cy="204226"/>
          </a:xfrm>
          <a:prstGeom prst="rect">
            <a:avLst/>
          </a:prstGeom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/>
          <a:srcRect t="30583"/>
          <a:stretch>
            <a:fillRect/>
          </a:stretch>
        </p:blipFill>
        <p:spPr bwMode="auto">
          <a:xfrm>
            <a:off x="251520" y="1263180"/>
            <a:ext cx="8208912" cy="1164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7861549" y="-45720"/>
            <a:ext cx="1030931" cy="889277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62554" y="411510"/>
            <a:ext cx="8350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4443" y="-23951"/>
            <a:ext cx="8475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200" dirty="0">
              <a:latin typeface="Arial" pitchFamily="34" charset="0"/>
              <a:cs typeface="Arial" pitchFamily="34" charset="0"/>
            </a:endParaRPr>
          </a:p>
          <a:p>
            <a:r>
              <a:rPr lang="ru-RU" sz="2200" dirty="0" err="1">
                <a:latin typeface="Arial" pitchFamily="34" charset="0"/>
                <a:cs typeface="Arial" pitchFamily="34" charset="0"/>
              </a:rPr>
              <a:t>Виміряй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довжини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відрізків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за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допомогою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лінійки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43" y="-17019"/>
            <a:ext cx="687181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2200" dirty="0"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latin typeface="Arial" pitchFamily="34" charset="0"/>
                <a:cs typeface="Arial" pitchFamily="34" charset="0"/>
              </a:rPr>
              <a:t>Розглянь, як слід будувати відрізок. Здогадайся, якої довжини відрізок буде побудований.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5" cstate="print"/>
          <a:srcRect l="14259" t="48938" r="13909" b="30173"/>
          <a:stretch>
            <a:fillRect/>
          </a:stretch>
        </p:blipFill>
        <p:spPr bwMode="auto">
          <a:xfrm rot="439442">
            <a:off x="3183421" y="3665070"/>
            <a:ext cx="5049400" cy="504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6" descr="D:\Документы Тани\Матеріали для нових презентацій\Зображення\Робочий кабінет\Edi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1259442">
            <a:off x="3266765" y="2470855"/>
            <a:ext cx="917460" cy="917460"/>
          </a:xfrm>
          <a:prstGeom prst="rect">
            <a:avLst/>
          </a:prstGeom>
          <a:noFill/>
        </p:spPr>
      </p:pic>
      <p:cxnSp>
        <p:nvCxnSpPr>
          <p:cNvPr id="27" name="Прямая соединительная линия 26"/>
          <p:cNvCxnSpPr/>
          <p:nvPr/>
        </p:nvCxnSpPr>
        <p:spPr>
          <a:xfrm>
            <a:off x="3315850" y="3351084"/>
            <a:ext cx="1606138" cy="2102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/>
          <a:srcRect l="14259" t="48938" r="13909" b="30173"/>
          <a:stretch>
            <a:fillRect/>
          </a:stretch>
        </p:blipFill>
        <p:spPr bwMode="auto">
          <a:xfrm>
            <a:off x="648000" y="1768902"/>
            <a:ext cx="5868216" cy="58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1220330" y="137955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08362" y="192367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5" cstate="print"/>
          <a:srcRect l="14259" t="48938" r="13909" b="30173"/>
          <a:stretch>
            <a:fillRect/>
          </a:stretch>
        </p:blipFill>
        <p:spPr bwMode="auto">
          <a:xfrm rot="386871">
            <a:off x="2447278" y="1934131"/>
            <a:ext cx="5940000" cy="594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/>
          <p:nvPr/>
        </p:nvSpPr>
        <p:spPr>
          <a:xfrm rot="423429">
            <a:off x="3596594" y="137955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79669" y="192367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5" cstate="print"/>
          <a:srcRect l="14259" t="48938" r="13909" b="30173"/>
          <a:stretch>
            <a:fillRect/>
          </a:stretch>
        </p:blipFill>
        <p:spPr bwMode="auto">
          <a:xfrm rot="21290535">
            <a:off x="5380439" y="1613410"/>
            <a:ext cx="5940000" cy="594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/>
          <p:cNvSpPr txBox="1"/>
          <p:nvPr/>
        </p:nvSpPr>
        <p:spPr>
          <a:xfrm rot="21190643">
            <a:off x="6732240" y="136152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209082" y="192367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3471473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44444E-6 L 0.17569 0.05216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85" y="2593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/>
      <p:bldP spid="18" grpId="1"/>
      <p:bldP spid="19" grpId="0"/>
      <p:bldP spid="19" grpId="1"/>
      <p:bldP spid="24" grpId="0"/>
      <p:bldP spid="24" grpId="1"/>
      <p:bldP spid="25" grpId="0"/>
      <p:bldP spid="25" grpId="1"/>
      <p:bldP spid="29" grpId="0"/>
      <p:bldP spid="29" grpId="1"/>
      <p:bldP spid="30" grpId="0"/>
      <p:bldP spid="3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/>
          <p:cNvPicPr>
            <a:picLocks noChangeAspect="1"/>
          </p:cNvPicPr>
          <p:nvPr/>
        </p:nvPicPr>
        <p:blipFill rotWithShape="1">
          <a:blip r:embed="rId2"/>
          <a:srcRect r="388" b="10649"/>
          <a:stretch/>
        </p:blipFill>
        <p:spPr>
          <a:xfrm flipV="1">
            <a:off x="0" y="-20540"/>
            <a:ext cx="9144000" cy="20422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49" y="-45720"/>
            <a:ext cx="1030931" cy="889277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2554" y="411510"/>
            <a:ext cx="8350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 t="36482"/>
          <a:stretch>
            <a:fillRect/>
          </a:stretch>
        </p:blipFill>
        <p:spPr bwMode="auto">
          <a:xfrm>
            <a:off x="323528" y="1980518"/>
            <a:ext cx="8229600" cy="111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/>
          <a:srcRect t="39663"/>
          <a:stretch>
            <a:fillRect/>
          </a:stretch>
        </p:blipFill>
        <p:spPr bwMode="auto">
          <a:xfrm>
            <a:off x="38939" y="2000751"/>
            <a:ext cx="8748000" cy="1077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321571" y="2023286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4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87824" y="2035577"/>
            <a:ext cx="261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latin typeface="Arial" pitchFamily="34" charset="0"/>
                <a:cs typeface="Arial" pitchFamily="34" charset="0"/>
              </a:rPr>
              <a:t>3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28184" y="2023286"/>
            <a:ext cx="21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latin typeface="Arial" pitchFamily="34" charset="0"/>
                <a:cs typeface="Arial" pitchFamily="34" charset="0"/>
              </a:rPr>
              <a:t>7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57818" y="2594790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4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91072" y="2594790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3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15206" y="2594790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7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6" cstate="print"/>
          <a:srcRect l="14259" t="48938" r="13909" b="30173"/>
          <a:stretch>
            <a:fillRect/>
          </a:stretch>
        </p:blipFill>
        <p:spPr bwMode="auto">
          <a:xfrm>
            <a:off x="684000" y="2637709"/>
            <a:ext cx="5940000" cy="646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 cstate="print"/>
          <a:srcRect l="14259" t="48938" r="13909" b="30173"/>
          <a:stretch>
            <a:fillRect/>
          </a:stretch>
        </p:blipFill>
        <p:spPr bwMode="auto">
          <a:xfrm>
            <a:off x="2571736" y="2648888"/>
            <a:ext cx="588869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6" cstate="print"/>
          <a:srcRect l="14259" t="48938" r="13909" b="30173"/>
          <a:stretch>
            <a:fillRect/>
          </a:stretch>
        </p:blipFill>
        <p:spPr bwMode="auto">
          <a:xfrm>
            <a:off x="501197" y="2567124"/>
            <a:ext cx="642942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1429891" y="1957830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4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6" cstate="print"/>
          <a:srcRect l="14259" t="48938" r="13909" b="30173"/>
          <a:stretch>
            <a:fillRect/>
          </a:stretch>
        </p:blipFill>
        <p:spPr bwMode="auto">
          <a:xfrm>
            <a:off x="2560095" y="2567124"/>
            <a:ext cx="622684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2965617" y="1955252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2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92740" y="2279092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4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84319" y="2279092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2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17048" y="2286502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6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-20540"/>
            <a:ext cx="77594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2200" dirty="0"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latin typeface="Arial" pitchFamily="34" charset="0"/>
                <a:cs typeface="Arial" pitchFamily="34" charset="0"/>
              </a:rPr>
              <a:t>Виміряй і запиши довжини відрізків </a:t>
            </a:r>
            <a:r>
              <a:rPr lang="uk-UA" sz="2200" i="1" dirty="0">
                <a:latin typeface="Arial" pitchFamily="34" charset="0"/>
                <a:cs typeface="Arial" pitchFamily="34" charset="0"/>
              </a:rPr>
              <a:t>АВ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 і </a:t>
            </a:r>
            <a:r>
              <a:rPr lang="uk-UA" sz="2200" i="1" dirty="0">
                <a:latin typeface="Arial" pitchFamily="34" charset="0"/>
                <a:cs typeface="Arial" pitchFamily="34" charset="0"/>
              </a:rPr>
              <a:t>ВС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uk-UA" sz="2200" dirty="0">
                <a:latin typeface="Arial" pitchFamily="34" charset="0"/>
                <a:cs typeface="Arial" pitchFamily="34" charset="0"/>
              </a:rPr>
              <a:t>Обчисли довжину відрізка АС, скориставшись підказкою.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-1608"/>
            <a:ext cx="87484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uk-UA" sz="2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200" dirty="0">
                <a:latin typeface="Arial" pitchFamily="34" charset="0"/>
                <a:cs typeface="Arial" pitchFamily="34" charset="0"/>
              </a:rPr>
              <a:t>Виміряй і запиши довжини відрізків </a:t>
            </a:r>
            <a:r>
              <a:rPr lang="uk-UA" sz="2200" i="1" dirty="0">
                <a:latin typeface="Arial" pitchFamily="34" charset="0"/>
                <a:cs typeface="Arial" pitchFamily="34" charset="0"/>
              </a:rPr>
              <a:t>СК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 і </a:t>
            </a:r>
            <a:r>
              <a:rPr lang="uk-UA" sz="2200" i="1" dirty="0">
                <a:latin typeface="Arial" pitchFamily="34" charset="0"/>
                <a:cs typeface="Arial" pitchFamily="34" charset="0"/>
              </a:rPr>
              <a:t>КО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uk-UA" sz="2200" dirty="0">
                <a:latin typeface="Arial" pitchFamily="34" charset="0"/>
                <a:cs typeface="Arial" pitchFamily="34" charset="0"/>
              </a:rPr>
              <a:t>Обчисли довжину відрізка </a:t>
            </a:r>
            <a:r>
              <a:rPr lang="uk-UA" sz="2200" i="1" dirty="0">
                <a:latin typeface="Arial" pitchFamily="34" charset="0"/>
                <a:cs typeface="Arial" pitchFamily="34" charset="0"/>
              </a:rPr>
              <a:t>СО.</a:t>
            </a:r>
            <a:endParaRPr lang="ru-RU" sz="22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0382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21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Рисунок 47"/>
          <p:cNvPicPr>
            <a:picLocks noChangeAspect="1"/>
          </p:cNvPicPr>
          <p:nvPr/>
        </p:nvPicPr>
        <p:blipFill rotWithShape="1">
          <a:blip r:embed="rId2"/>
          <a:srcRect r="388" b="10649"/>
          <a:stretch/>
        </p:blipFill>
        <p:spPr>
          <a:xfrm flipV="1">
            <a:off x="0" y="-20540"/>
            <a:ext cx="9144000" cy="204226"/>
          </a:xfrm>
          <a:prstGeom prst="rect">
            <a:avLst/>
          </a:prstGeom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3" cstate="print"/>
          <a:srcRect l="409" t="50171"/>
          <a:stretch>
            <a:fillRect/>
          </a:stretch>
        </p:blipFill>
        <p:spPr bwMode="auto">
          <a:xfrm>
            <a:off x="179512" y="2011076"/>
            <a:ext cx="7992888" cy="1259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7861549" y="-45720"/>
            <a:ext cx="1030931" cy="889277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62554" y="411510"/>
            <a:ext cx="8350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5" cstate="print"/>
          <a:srcRect l="14259" t="48938" r="13909" b="30173"/>
          <a:stretch>
            <a:fillRect/>
          </a:stretch>
        </p:blipFill>
        <p:spPr bwMode="auto">
          <a:xfrm>
            <a:off x="432000" y="2499742"/>
            <a:ext cx="5760000" cy="60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847974" y="2027624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3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35896" y="2027624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4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5" cstate="print"/>
          <a:srcRect l="14259" t="48938" r="13909" b="30173"/>
          <a:stretch>
            <a:fillRect/>
          </a:stretch>
        </p:blipFill>
        <p:spPr bwMode="auto">
          <a:xfrm>
            <a:off x="1674000" y="3240000"/>
            <a:ext cx="5760000" cy="60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29"/>
          <p:cNvSpPr txBox="1"/>
          <p:nvPr/>
        </p:nvSpPr>
        <p:spPr>
          <a:xfrm>
            <a:off x="2504717" y="2800023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5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01837" y="2220508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4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39840" y="2220330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3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01837" y="2720912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4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39840" y="2720912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5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5" cstate="print"/>
          <a:srcRect l="14259" t="48938" r="13909" b="30173"/>
          <a:stretch>
            <a:fillRect/>
          </a:stretch>
        </p:blipFill>
        <p:spPr bwMode="auto">
          <a:xfrm>
            <a:off x="2988000" y="2499742"/>
            <a:ext cx="5868000" cy="621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TextBox 37"/>
          <p:cNvSpPr txBox="1"/>
          <p:nvPr/>
        </p:nvSpPr>
        <p:spPr>
          <a:xfrm>
            <a:off x="0" y="1970"/>
            <a:ext cx="761002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2200" dirty="0"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latin typeface="Arial" pitchFamily="34" charset="0"/>
                <a:cs typeface="Arial" pitchFamily="34" charset="0"/>
              </a:rPr>
              <a:t>Марина накреслила відрізок </a:t>
            </a:r>
            <a:r>
              <a:rPr lang="uk-UA" sz="2200" i="1" dirty="0">
                <a:latin typeface="Arial" pitchFamily="34" charset="0"/>
                <a:cs typeface="Arial" pitchFamily="34" charset="0"/>
              </a:rPr>
              <a:t>АВ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, Сергій — відрізок </a:t>
            </a:r>
            <a:r>
              <a:rPr lang="uk-UA" sz="2200" i="1" dirty="0">
                <a:latin typeface="Arial" pitchFamily="34" charset="0"/>
                <a:cs typeface="Arial" pitchFamily="34" charset="0"/>
              </a:rPr>
              <a:t>КР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, Оля — відрізок </a:t>
            </a:r>
            <a:r>
              <a:rPr lang="uk-UA" sz="2200" i="1" dirty="0">
                <a:latin typeface="Arial" pitchFamily="34" charset="0"/>
                <a:cs typeface="Arial" pitchFamily="34" charset="0"/>
              </a:rPr>
              <a:t>СМ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.  Виміряй і </a:t>
            </a:r>
            <a:r>
              <a:rPr lang="uk-UA" sz="2200" dirty="0" err="1">
                <a:latin typeface="Arial" pitchFamily="34" charset="0"/>
                <a:cs typeface="Arial" pitchFamily="34" charset="0"/>
              </a:rPr>
              <a:t>запиши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 довжини відрізків. </a:t>
            </a:r>
          </a:p>
          <a:p>
            <a:r>
              <a:rPr lang="uk-UA" sz="2200" dirty="0">
                <a:latin typeface="Arial" pitchFamily="34" charset="0"/>
                <a:cs typeface="Arial" pitchFamily="34" charset="0"/>
              </a:rPr>
              <a:t>Чий відрізок довший? Чий коротший? Склади нерівності. </a:t>
            </a:r>
          </a:p>
          <a:p>
            <a:r>
              <a:rPr lang="uk-UA" sz="2200" dirty="0">
                <a:latin typeface="Arial" pitchFamily="34" charset="0"/>
                <a:cs typeface="Arial" pitchFamily="34" charset="0"/>
              </a:rPr>
              <a:t>Поцікався, які нерівності склали твої однокласники. </a:t>
            </a:r>
            <a:endParaRPr lang="ru-RU" sz="2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-2" y="-16567"/>
            <a:ext cx="8475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uk-UA" sz="2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200" dirty="0">
                <a:latin typeface="Arial" pitchFamily="34" charset="0"/>
                <a:cs typeface="Arial" pitchFamily="34" charset="0"/>
              </a:rPr>
              <a:t>Порівняй числа й величини.</a:t>
            </a:r>
            <a:endParaRPr lang="ru-RU" sz="220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6" name="Picture 5"/>
          <p:cNvPicPr>
            <a:picLocks noChangeAspect="1" noChangeArrowheads="1"/>
          </p:cNvPicPr>
          <p:nvPr/>
        </p:nvPicPr>
        <p:blipFill>
          <a:blip r:embed="rId6" cstate="print"/>
          <a:srcRect t="27633"/>
          <a:stretch>
            <a:fillRect/>
          </a:stretch>
        </p:blipFill>
        <p:spPr bwMode="auto">
          <a:xfrm>
            <a:off x="214282" y="2599743"/>
            <a:ext cx="8568952" cy="1122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Box 35"/>
          <p:cNvSpPr txBox="1"/>
          <p:nvPr/>
        </p:nvSpPr>
        <p:spPr>
          <a:xfrm>
            <a:off x="2241136" y="2517323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&lt;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19106" y="2885057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&lt;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14546" y="3253722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&lt;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76626" y="2528305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&gt;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72066" y="2885495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&gt;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072066" y="3242685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=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720953" y="2524224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&lt;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45301" y="2885495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&lt;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775138" y="3253722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&gt;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8983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28" grpId="0"/>
      <p:bldP spid="28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8" grpId="0"/>
      <p:bldP spid="39" grpId="0"/>
      <p:bldP spid="36" grpId="0"/>
      <p:bldP spid="37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Рисунок 27"/>
          <p:cNvPicPr>
            <a:picLocks noChangeAspect="1"/>
          </p:cNvPicPr>
          <p:nvPr/>
        </p:nvPicPr>
        <p:blipFill rotWithShape="1">
          <a:blip r:embed="rId2"/>
          <a:srcRect r="388" b="10649"/>
          <a:stretch/>
        </p:blipFill>
        <p:spPr>
          <a:xfrm flipV="1">
            <a:off x="0" y="-20540"/>
            <a:ext cx="9144000" cy="20422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61549" y="-45720"/>
            <a:ext cx="1030931" cy="889277"/>
          </a:xfrm>
          <a:prstGeom prst="rect">
            <a:avLst/>
          </a:prstGeom>
          <a:solidFill>
            <a:srgbClr val="FFFFA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2554" y="411510"/>
            <a:ext cx="8350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/>
          <a:srcRect t="41808"/>
          <a:stretch>
            <a:fillRect/>
          </a:stretch>
        </p:blipFill>
        <p:spPr bwMode="auto">
          <a:xfrm>
            <a:off x="611560" y="1635646"/>
            <a:ext cx="8229600" cy="1113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5" cstate="print"/>
          <a:srcRect l="14259" t="48938" r="13909" b="30173"/>
          <a:stretch>
            <a:fillRect/>
          </a:stretch>
        </p:blipFill>
        <p:spPr bwMode="auto">
          <a:xfrm>
            <a:off x="1238968" y="2223152"/>
            <a:ext cx="5832000" cy="636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1676739" y="1667584"/>
            <a:ext cx="411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3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21956" y="2350026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5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398018" y="1844880"/>
            <a:ext cx="322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2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95472" y="2315656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5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552728" y="2315656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3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488832" y="2315656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2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0" y="-14271"/>
            <a:ext cx="78615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2200" dirty="0"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latin typeface="Arial" pitchFamily="34" charset="0"/>
                <a:cs typeface="Arial" pitchFamily="34" charset="0"/>
              </a:rPr>
              <a:t>Виміряй і запиши довжини відрізків </a:t>
            </a:r>
            <a:r>
              <a:rPr lang="uk-UA" sz="2200" i="1" dirty="0">
                <a:latin typeface="Arial" pitchFamily="34" charset="0"/>
                <a:cs typeface="Arial" pitchFamily="34" charset="0"/>
              </a:rPr>
              <a:t>КР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 і</a:t>
            </a:r>
            <a:r>
              <a:rPr lang="uk-UA" sz="2200" i="1" dirty="0">
                <a:latin typeface="Arial" pitchFamily="34" charset="0"/>
                <a:cs typeface="Arial" pitchFamily="34" charset="0"/>
              </a:rPr>
              <a:t> КМ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. Обчисли довжину відрізка </a:t>
            </a:r>
            <a:r>
              <a:rPr lang="uk-UA" sz="2200" i="1" dirty="0">
                <a:latin typeface="Arial" pitchFamily="34" charset="0"/>
                <a:cs typeface="Arial" pitchFamily="34" charset="0"/>
              </a:rPr>
              <a:t>РМ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, скориставшись підказкою.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1970" y="-20538"/>
            <a:ext cx="67202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2200" dirty="0"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latin typeface="Arial" pitchFamily="34" charset="0"/>
                <a:cs typeface="Arial" pitchFamily="34" charset="0"/>
              </a:rPr>
              <a:t>Виконай арифметичні дії.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 rotWithShape="1">
          <a:blip r:embed="rId6" cstate="print"/>
          <a:srcRect l="5231" t="23773"/>
          <a:stretch/>
        </p:blipFill>
        <p:spPr bwMode="auto">
          <a:xfrm>
            <a:off x="453830" y="2139702"/>
            <a:ext cx="8222626" cy="159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TextBox 33"/>
          <p:cNvSpPr txBox="1"/>
          <p:nvPr/>
        </p:nvSpPr>
        <p:spPr>
          <a:xfrm>
            <a:off x="2076230" y="2139702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8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576296" y="2525410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8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05618" y="2925520"/>
            <a:ext cx="351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1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504858" y="3311228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1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148328" y="2139702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5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643834" y="2525410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5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643834" y="2925520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1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648394" y="3311228"/>
            <a:ext cx="281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6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8163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8" grpId="0"/>
      <p:bldP spid="39" grpId="0"/>
      <p:bldP spid="34" grpId="0"/>
      <p:bldP spid="35" grpId="0"/>
      <p:bldP spid="36" grpId="0"/>
      <p:bldP spid="37" grpId="0"/>
      <p:bldP spid="41" grpId="0"/>
      <p:bldP spid="42" grpId="0"/>
      <p:bldP spid="43" grpId="0"/>
      <p:bldP spid="4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193</Words>
  <Application>Microsoft Office PowerPoint</Application>
  <PresentationFormat>Экран (16:9)</PresentationFormat>
  <Paragraphs>78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Masha</dc:creator>
  <cp:lastModifiedBy>Redaktor</cp:lastModifiedBy>
  <cp:revision>109</cp:revision>
  <dcterms:created xsi:type="dcterms:W3CDTF">2017-08-14T11:51:21Z</dcterms:created>
  <dcterms:modified xsi:type="dcterms:W3CDTF">2023-02-23T11:02:27Z</dcterms:modified>
</cp:coreProperties>
</file>